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05" r:id="rId3"/>
    <p:sldId id="407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3" r:id="rId19"/>
    <p:sldId id="299" r:id="rId20"/>
    <p:sldId id="301" r:id="rId21"/>
    <p:sldId id="300" r:id="rId22"/>
    <p:sldId id="302" r:id="rId23"/>
    <p:sldId id="303" r:id="rId24"/>
    <p:sldId id="304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6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AEC8-285F-5A48-84BC-0BD03F46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F120-30DB-BB40-89DD-E874BDC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have calculated the fraction, but how much gas was actually released?</a:t>
            </a:r>
          </a:p>
          <a:p>
            <a:r>
              <a:rPr lang="en-US" dirty="0"/>
              <a:t>Consider 3% enriched UO</a:t>
            </a:r>
            <a:r>
              <a:rPr lang="en-US" baseline="-25000" dirty="0"/>
              <a:t>2</a:t>
            </a:r>
            <a:r>
              <a:rPr lang="en-US" dirty="0"/>
              <a:t> with a thermal fission cross section of U-235, σ</a:t>
            </a:r>
            <a:r>
              <a:rPr lang="en-US" baseline="-25000" dirty="0"/>
              <a:t>f235</a:t>
            </a:r>
            <a:r>
              <a:rPr lang="en-US" dirty="0"/>
              <a:t> = 570 barns or 570 × 10</a:t>
            </a:r>
            <a:r>
              <a:rPr lang="en-US" baseline="30000" dirty="0"/>
              <a:t>-24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 and a density of UO2,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What would be the number of fission gas atoms released after one hour with a neutron flux of 3×10</a:t>
            </a:r>
            <a:r>
              <a:rPr lang="en-US" baseline="30000" dirty="0"/>
              <a:t>13 </a:t>
            </a:r>
            <a:r>
              <a:rPr lang="en-US" dirty="0"/>
              <a:t>n/(cm</a:t>
            </a:r>
            <a:r>
              <a:rPr lang="en-US" baseline="30000" dirty="0"/>
              <a:t>2</a:t>
            </a:r>
            <a:r>
              <a:rPr lang="en-US" dirty="0"/>
              <a:t> s) from a pellet of radius 0.5 cm and height 1.2 cm?</a:t>
            </a:r>
          </a:p>
          <a:p>
            <a:pPr lvl="1"/>
            <a:r>
              <a:rPr lang="en-US" dirty="0"/>
              <a:t>Molar mass of 3% enriched UO2: 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Atom density of U-235 = 10.97 x 1/269.9 x 6.022E23 x 1/1 x 0.03 = 7.34E20 atoms/cm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First, we have to calculate the fission rate: </a:t>
            </a:r>
            <a:r>
              <a:rPr lang="en-US" dirty="0" err="1"/>
              <a:t>Fdot</a:t>
            </a:r>
            <a:r>
              <a:rPr lang="en-US" dirty="0"/>
              <a:t> = 7.34E20*570E-24*3e13 = </a:t>
            </a:r>
            <a:r>
              <a:rPr lang="hr-HR" dirty="0"/>
              <a:t>1.26E13 </a:t>
            </a:r>
            <a:r>
              <a:rPr lang="en-US" dirty="0"/>
              <a:t>fissions/(cm</a:t>
            </a:r>
            <a:r>
              <a:rPr lang="en-US" baseline="30000" dirty="0"/>
              <a:t>3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Next we calculate the total amount of fission gas produced</a:t>
            </a:r>
          </a:p>
          <a:p>
            <a:pPr lvl="2"/>
            <a:r>
              <a:rPr lang="en-US" dirty="0"/>
              <a:t>N</a:t>
            </a:r>
            <a:r>
              <a:rPr lang="en-US" baseline="-25000" dirty="0"/>
              <a:t>FG</a:t>
            </a:r>
            <a:r>
              <a:rPr lang="en-US" dirty="0"/>
              <a:t> = y </a:t>
            </a:r>
            <a:r>
              <a:rPr lang="en-US" dirty="0" err="1"/>
              <a:t>Fdot</a:t>
            </a:r>
            <a:r>
              <a:rPr lang="en-US" dirty="0"/>
              <a:t> t = 0.3017*1.26E13*3600 = </a:t>
            </a:r>
            <a:r>
              <a:rPr lang="it-IT" dirty="0"/>
              <a:t>1.36E16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atoms</a:t>
            </a:r>
            <a:r>
              <a:rPr lang="it-IT" dirty="0"/>
              <a:t>/cm</a:t>
            </a:r>
            <a:r>
              <a:rPr lang="it-IT" baseline="30000" dirty="0"/>
              <a:t>3</a:t>
            </a:r>
          </a:p>
          <a:p>
            <a:pPr lvl="2"/>
            <a:r>
              <a:rPr lang="it-IT" dirty="0" err="1"/>
              <a:t>Vol</a:t>
            </a:r>
            <a:r>
              <a:rPr lang="it-IT" dirty="0"/>
              <a:t> = π r</a:t>
            </a:r>
            <a:r>
              <a:rPr lang="it-IT" baseline="30000" dirty="0"/>
              <a:t>2</a:t>
            </a:r>
            <a:r>
              <a:rPr lang="it-IT" dirty="0"/>
              <a:t> h = </a:t>
            </a:r>
            <a:r>
              <a:rPr lang="it-IT" dirty="0" err="1"/>
              <a:t>pi</a:t>
            </a:r>
            <a:r>
              <a:rPr lang="it-IT" dirty="0"/>
              <a:t>*0.5^2*1.2 = 0.94 cm</a:t>
            </a:r>
            <a:r>
              <a:rPr lang="it-IT" baseline="30000" dirty="0"/>
              <a:t>3</a:t>
            </a:r>
          </a:p>
          <a:p>
            <a:pPr lvl="2"/>
            <a:r>
              <a:rPr lang="it-IT" dirty="0"/>
              <a:t>NFG*</a:t>
            </a:r>
            <a:r>
              <a:rPr lang="it-IT" dirty="0" err="1"/>
              <a:t>Vol</a:t>
            </a:r>
            <a:r>
              <a:rPr lang="it-IT" dirty="0"/>
              <a:t> = 1.36E16*0.94 = </a:t>
            </a:r>
            <a:r>
              <a:rPr lang="hr-HR" dirty="0"/>
              <a:t>1.28e16 </a:t>
            </a:r>
            <a:r>
              <a:rPr lang="hr-HR" dirty="0" err="1"/>
              <a:t>fission</a:t>
            </a:r>
            <a:r>
              <a:rPr lang="hr-HR" dirty="0"/>
              <a:t> gas </a:t>
            </a:r>
            <a:r>
              <a:rPr lang="hr-HR" dirty="0" err="1"/>
              <a:t>atoms</a:t>
            </a:r>
            <a:endParaRPr lang="hr-HR" dirty="0"/>
          </a:p>
          <a:p>
            <a:pPr lvl="1"/>
            <a:r>
              <a:rPr lang="hr-HR" dirty="0" err="1"/>
              <a:t>Finally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amount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gas </a:t>
            </a:r>
            <a:r>
              <a:rPr lang="hr-HR" dirty="0" err="1"/>
              <a:t>released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fraction</a:t>
            </a:r>
            <a:endParaRPr lang="hr-HR" dirty="0"/>
          </a:p>
          <a:p>
            <a:pPr lvl="2"/>
            <a:r>
              <a:rPr lang="hr-HR" dirty="0"/>
              <a:t>f = 0.0121</a:t>
            </a:r>
          </a:p>
          <a:p>
            <a:pPr lvl="2"/>
            <a:r>
              <a:rPr lang="hr-HR" dirty="0"/>
              <a:t>Gas </a:t>
            </a:r>
            <a:r>
              <a:rPr lang="hr-HR" dirty="0" err="1"/>
              <a:t>released</a:t>
            </a:r>
            <a:r>
              <a:rPr lang="hr-HR" dirty="0"/>
              <a:t> = 0.0121*1.28e16 </a:t>
            </a:r>
            <a:r>
              <a:rPr lang="hr-HR" dirty="0" err="1"/>
              <a:t>atoms</a:t>
            </a:r>
            <a:r>
              <a:rPr lang="hr-HR" dirty="0"/>
              <a:t> </a:t>
            </a:r>
            <a:r>
              <a:rPr lang="hr-HR" dirty="0" err="1"/>
              <a:t>produced</a:t>
            </a:r>
            <a:r>
              <a:rPr lang="hr-HR" dirty="0"/>
              <a:t> = </a:t>
            </a:r>
            <a:r>
              <a:rPr lang="cs-CZ" dirty="0"/>
              <a:t>1.55e14 </a:t>
            </a:r>
            <a:r>
              <a:rPr lang="cs-CZ" dirty="0" err="1"/>
              <a:t>atoms</a:t>
            </a:r>
            <a:r>
              <a:rPr lang="cs-CZ" dirty="0"/>
              <a:t> </a:t>
            </a:r>
            <a:r>
              <a:rPr lang="cs-CZ" dirty="0" err="1"/>
              <a:t>released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516C-495E-C746-BBD9-45CD42D8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EA9-BEED-7245-8DF5-38040200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EAEE-A413-E34D-9D3E-4F651E41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posting an optional assignment</a:t>
            </a:r>
          </a:p>
          <a:p>
            <a:pPr lvl="1"/>
            <a:r>
              <a:rPr lang="en-US" dirty="0"/>
              <a:t>If completed will count as 10% of your total grade, and other assignments will be adjusted uniformly</a:t>
            </a:r>
          </a:p>
          <a:p>
            <a:pPr lvl="1"/>
            <a:r>
              <a:rPr lang="en-US" dirty="0"/>
              <a:t>Details will be including within the post, but will be a written report, due April 22</a:t>
            </a:r>
          </a:p>
          <a:p>
            <a:endParaRPr lang="en-US" dirty="0"/>
          </a:p>
          <a:p>
            <a:r>
              <a:rPr lang="en-US" dirty="0"/>
              <a:t>Graded exams will be emailed out later today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7A7F4-0C05-1646-BEE3-6C3F40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41D05-1511-424E-961E-AD3365DC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3" y="2160588"/>
            <a:ext cx="5287433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and/or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944162" y="2149247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5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1742</Words>
  <Application>Microsoft Macintosh PowerPoint</Application>
  <PresentationFormat>Widescreen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Housekeeping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Gas release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18</cp:revision>
  <dcterms:created xsi:type="dcterms:W3CDTF">2020-02-19T20:03:05Z</dcterms:created>
  <dcterms:modified xsi:type="dcterms:W3CDTF">2022-02-22T19:25:15Z</dcterms:modified>
</cp:coreProperties>
</file>